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62" r:id="rId3"/>
    <p:sldId id="258" r:id="rId4"/>
    <p:sldId id="260" r:id="rId5"/>
    <p:sldId id="265" r:id="rId6"/>
    <p:sldId id="259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869A0-BD32-40FB-84A8-A59A3E862C05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254EC-0DC2-40CB-B6D5-93CC70F6E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2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26A213-9A66-4678-AAE8-DABC661A81C0}"/>
              </a:ext>
            </a:extLst>
          </p:cNvPr>
          <p:cNvSpPr/>
          <p:nvPr userDrawn="1"/>
        </p:nvSpPr>
        <p:spPr>
          <a:xfrm>
            <a:off x="8213558" y="6265396"/>
            <a:ext cx="3978442" cy="592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771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80907"/>
            <a:ext cx="9144000" cy="247689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Isosceles Triangle 7"/>
          <p:cNvSpPr/>
          <p:nvPr userDrawn="1"/>
        </p:nvSpPr>
        <p:spPr>
          <a:xfrm rot="-8100000">
            <a:off x="5031990" y="5793989"/>
            <a:ext cx="2128021" cy="2128021"/>
          </a:xfrm>
          <a:prstGeom prst="triangle">
            <a:avLst>
              <a:gd name="adj" fmla="val 100000"/>
            </a:avLst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2174" y="5833064"/>
            <a:ext cx="927652" cy="8646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2568" y="5979220"/>
            <a:ext cx="1856059" cy="719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56" y="444686"/>
            <a:ext cx="925288" cy="1515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B7AAF2-F0B1-4E86-ADD9-575E43C402BD}"/>
              </a:ext>
            </a:extLst>
          </p:cNvPr>
          <p:cNvSpPr/>
          <p:nvPr userDrawn="1"/>
        </p:nvSpPr>
        <p:spPr>
          <a:xfrm>
            <a:off x="399710" y="5966372"/>
            <a:ext cx="717847" cy="89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9" y="5978319"/>
            <a:ext cx="2911957" cy="7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8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7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7" y="4172989"/>
            <a:ext cx="11152606" cy="199384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347" y="3491345"/>
            <a:ext cx="11152606" cy="492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6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7" y="365125"/>
            <a:ext cx="11165306" cy="6435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347" y="1112363"/>
            <a:ext cx="5506453" cy="506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112363"/>
            <a:ext cx="5506453" cy="5064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17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7" y="365125"/>
            <a:ext cx="11168482" cy="6615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348" y="1135733"/>
            <a:ext cx="548422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348" y="2068684"/>
            <a:ext cx="5484228" cy="41209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135733"/>
            <a:ext cx="55096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68684"/>
            <a:ext cx="5509629" cy="41209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3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45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2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8" y="457200"/>
            <a:ext cx="42586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457201"/>
            <a:ext cx="6527549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348" y="2057400"/>
            <a:ext cx="42586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48" y="457200"/>
            <a:ext cx="42586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457201"/>
            <a:ext cx="6527549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348" y="2057400"/>
            <a:ext cx="42586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A166-03AD-4D82-8196-D7567E7FBBEA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347" y="365125"/>
            <a:ext cx="11165306" cy="643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347" y="1119576"/>
            <a:ext cx="11165306" cy="505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37914" y="6356350"/>
            <a:ext cx="2225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/>
                </a:solidFill>
                <a:latin typeface="+mn-lt"/>
                <a:ea typeface="Verdana" panose="020B0604030504040204" pitchFamily="34" charset="0"/>
                <a:cs typeface="MiloComp" panose="020B0504030101020102" pitchFamily="34" charset="0"/>
              </a:defRPr>
            </a:lvl1pPr>
          </a:lstStyle>
          <a:p>
            <a:fld id="{8577A166-03AD-4D82-8196-D7567E7FBBEA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6869" y="6356350"/>
            <a:ext cx="65351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/>
                </a:solidFill>
                <a:latin typeface="+mn-lt"/>
                <a:ea typeface="Verdana" panose="020B0604030504040204" pitchFamily="34" charset="0"/>
                <a:cs typeface="MiloComp" panose="020B0504030101020102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FAE6D-0A13-4C4C-9688-E626617A88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39124" y="6356806"/>
            <a:ext cx="939529" cy="364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E545E-C4CA-4CDE-9B63-72B564B1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20245"/>
          <a:stretch/>
        </p:blipFill>
        <p:spPr>
          <a:xfrm>
            <a:off x="513347" y="6356350"/>
            <a:ext cx="448061" cy="36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AB0520"/>
          </a:solidFill>
          <a:latin typeface="+mn-lt"/>
          <a:ea typeface="Verdana" panose="020B0604030504040204" pitchFamily="34" charset="0"/>
          <a:cs typeface="MiloComp-Medium" panose="020B0604030101020102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MiloComp" panose="020B0504030101020102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Verdana" panose="020B0604030504040204" pitchFamily="34" charset="0"/>
          <a:cs typeface="MiloComp" panose="020B0504030101020102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Verdana" panose="020B0604030504040204" pitchFamily="34" charset="0"/>
          <a:cs typeface="MiloComp" panose="020B0504030101020102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Verdana" panose="020B0604030504040204" pitchFamily="34" charset="0"/>
          <a:cs typeface="MiloComp" panose="020B0504030101020102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Verdana" panose="020B0604030504040204" pitchFamily="34" charset="0"/>
          <a:cs typeface="MiloComp" panose="020B0504030101020102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4E7E-6E9B-4BC4-8A9B-944124C61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5292"/>
            <a:ext cx="9144000" cy="845408"/>
          </a:xfrm>
        </p:spPr>
        <p:txBody>
          <a:bodyPr>
            <a:normAutofit/>
          </a:bodyPr>
          <a:lstStyle/>
          <a:p>
            <a:r>
              <a:rPr lang="en-US" dirty="0"/>
              <a:t>Schlieren Optical Visualization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F36256-64F2-46F0-86D7-196BD146B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18486"/>
            <a:ext cx="9144000" cy="163933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Victor Padilla</a:t>
            </a:r>
          </a:p>
          <a:p>
            <a:r>
              <a:rPr lang="en-US" dirty="0">
                <a:solidFill>
                  <a:schemeClr val="accent6"/>
                </a:solidFill>
              </a:rPr>
              <a:t>Dr. Alex Craig, Dr. Lutz </a:t>
            </a:r>
            <a:r>
              <a:rPr lang="en-US" dirty="0" err="1">
                <a:solidFill>
                  <a:schemeClr val="accent6"/>
                </a:solidFill>
              </a:rPr>
              <a:t>Taubert</a:t>
            </a:r>
            <a:r>
              <a:rPr lang="en-US" dirty="0">
                <a:solidFill>
                  <a:schemeClr val="accent6"/>
                </a:solidFill>
              </a:rPr>
              <a:t>, John Flood</a:t>
            </a:r>
          </a:p>
          <a:p>
            <a:r>
              <a:rPr lang="en-US" dirty="0">
                <a:solidFill>
                  <a:schemeClr val="accent6"/>
                </a:solidFill>
              </a:rPr>
              <a:t>4/13/2019</a:t>
            </a:r>
          </a:p>
        </p:txBody>
      </p:sp>
    </p:spTree>
    <p:extLst>
      <p:ext uri="{BB962C8B-B14F-4D97-AF65-F5344CB8AC3E}">
        <p14:creationId xmlns:p14="http://schemas.microsoft.com/office/powerpoint/2010/main" val="231480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A2E1B-D509-449B-9E79-7D61351A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University of Arizona BLST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60EDA-AAC6-47D2-81FC-C92883DA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47" y="1219201"/>
            <a:ext cx="11269078" cy="5273674"/>
          </a:xfrm>
        </p:spPr>
        <p:txBody>
          <a:bodyPr/>
          <a:lstStyle/>
          <a:p>
            <a:r>
              <a:rPr lang="en-US" dirty="0"/>
              <a:t>Boundary-Layer Stability and Transition Laboratory</a:t>
            </a:r>
          </a:p>
          <a:p>
            <a:pPr lvl="1"/>
            <a:r>
              <a:rPr lang="en-US" dirty="0"/>
              <a:t>Research concerning laminar-turbulent transition in fluid flow</a:t>
            </a:r>
          </a:p>
          <a:p>
            <a:pPr lvl="1"/>
            <a:r>
              <a:rPr lang="en-US" dirty="0"/>
              <a:t>Mach 4 </a:t>
            </a:r>
            <a:r>
              <a:rPr lang="en-US" dirty="0" err="1"/>
              <a:t>Ludwieg</a:t>
            </a:r>
            <a:r>
              <a:rPr lang="en-US" dirty="0"/>
              <a:t> Tube Wind Tunnel</a:t>
            </a:r>
          </a:p>
          <a:p>
            <a:pPr lvl="2"/>
            <a:r>
              <a:rPr lang="en-US" dirty="0"/>
              <a:t>100 </a:t>
            </a:r>
            <a:r>
              <a:rPr lang="en-US" dirty="0" err="1"/>
              <a:t>ms</a:t>
            </a:r>
            <a:r>
              <a:rPr lang="en-US" dirty="0"/>
              <a:t> run time</a:t>
            </a:r>
          </a:p>
          <a:p>
            <a:pPr lvl="2"/>
            <a:r>
              <a:rPr lang="en-US" dirty="0"/>
              <a:t>Quiet flow below 14.5 psi</a:t>
            </a:r>
          </a:p>
          <a:p>
            <a:pPr lvl="2"/>
            <a:r>
              <a:rPr lang="en-US" dirty="0"/>
              <a:t>Pressure Transducers</a:t>
            </a:r>
          </a:p>
          <a:p>
            <a:pPr lvl="2"/>
            <a:r>
              <a:rPr lang="en-US" dirty="0"/>
              <a:t>Automated</a:t>
            </a:r>
          </a:p>
          <a:p>
            <a:pPr lvl="1"/>
            <a:r>
              <a:rPr lang="en-US" dirty="0"/>
              <a:t>Mach 5 </a:t>
            </a:r>
            <a:r>
              <a:rPr lang="en-US" dirty="0" err="1"/>
              <a:t>Ludwieg</a:t>
            </a:r>
            <a:r>
              <a:rPr lang="en-US" dirty="0"/>
              <a:t> Tube</a:t>
            </a:r>
          </a:p>
          <a:p>
            <a:pPr lvl="2"/>
            <a:r>
              <a:rPr lang="en-US" dirty="0"/>
              <a:t>100 </a:t>
            </a:r>
            <a:r>
              <a:rPr lang="en-US" dirty="0" err="1"/>
              <a:t>ms</a:t>
            </a:r>
            <a:r>
              <a:rPr lang="en-US" dirty="0"/>
              <a:t> run time</a:t>
            </a:r>
          </a:p>
          <a:p>
            <a:pPr lvl="2"/>
            <a:r>
              <a:rPr lang="en-US" dirty="0"/>
              <a:t>Quiet flow below 200 psi</a:t>
            </a:r>
          </a:p>
          <a:p>
            <a:pPr lvl="2"/>
            <a:r>
              <a:rPr lang="en-US" dirty="0"/>
              <a:t>Pressure Transducers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2F173-FC1D-42D1-8C82-668BD9349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975" y="4544408"/>
            <a:ext cx="4305300" cy="179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A5AC7-9284-4FDE-832B-9AA5D29AD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765" y="2037068"/>
            <a:ext cx="2947720" cy="229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92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9E260-4950-4B63-B0FC-4E99C69C9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dirty="0"/>
              <a:t>What is Schlieren?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244A8-FADF-4536-8644-6C13EBB3E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1628776"/>
            <a:ext cx="6204984" cy="41199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Visual Method of observing density changes in fluids using optics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Conventional Setup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Camera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Monochromatic Point Source for Light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Less scattering/blurriness/diffraction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Resolves possible aberration issue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Lens/Mirrors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Focusing/Filtering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Knife Edge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Controls light intensity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Increases contrast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Blocks certain optical paths of light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Density changes are the driving aspect of projections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Density changes of fluids change light intensity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7937B0-B233-4866-B2E2-68B14A1FD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62" y="2790825"/>
            <a:ext cx="3859355" cy="3427093"/>
          </a:xfrm>
          <a:prstGeom prst="rect">
            <a:avLst/>
          </a:prstGeom>
        </p:spPr>
      </p:pic>
      <p:sp>
        <p:nvSpPr>
          <p:cNvPr id="4" name="AutoShape 2" descr="https://docs.google.com/a/email.arizona.edu/drawings/d/s9PgsfJpfDGOLaJkjTn4rpQ/image?w=624&amp;h=196&amp;rev=125&amp;ac=1&amp;parent=1Dk_89JuZfs5hhdG9UHLBfLl9RS1d7AaMY41tH4NjOms">
            <a:extLst>
              <a:ext uri="{FF2B5EF4-FFF2-40B4-BE49-F238E27FC236}">
                <a16:creationId xmlns:a16="http://schemas.microsoft.com/office/drawing/2014/main" id="{8A3D610D-3422-426F-BD2E-239A1BC4C3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24200" y="2495550"/>
            <a:ext cx="59436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B40483-0335-4DE0-AF21-7BDD695C0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425" y="190501"/>
            <a:ext cx="4600575" cy="244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1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AEC73-7090-41C1-B099-DD3E709A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/>
              <a:t>How Schlieren 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3183F2-8C2D-46A4-9758-015A490DE3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1516" y="1864587"/>
                <a:ext cx="6204984" cy="362691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200" dirty="0"/>
                  <a:t>Refractive Index changes</a:t>
                </a:r>
              </a:p>
              <a:p>
                <a:pPr lvl="1"/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200" b="0" i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sz="22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𝑆𝑝𝑒𝑒𝑑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𝐿𝑖𝑔h𝑡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𝑉𝑎𝑐𝑢𝑢𝑚</m:t>
                        </m:r>
                      </m:num>
                      <m:den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𝑆𝑝𝑒𝑒𝑑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𝐿𝑖𝑔h𝑡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𝑀𝑒𝑑𝑖𝑢𝑚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2200" dirty="0"/>
              </a:p>
              <a:p>
                <a:pPr lvl="1"/>
                <a:r>
                  <a:rPr lang="en-US" sz="2200" dirty="0"/>
                  <a:t>Refractive index dependent on fluid/medium density</a:t>
                </a:r>
              </a:p>
              <a:p>
                <a:pPr lvl="1"/>
                <a:r>
                  <a:rPr lang="en-US" sz="2200" dirty="0"/>
                  <a:t>Velocity of light waves change</a:t>
                </a:r>
              </a:p>
              <a:p>
                <a:r>
                  <a:rPr lang="en-US" sz="2200" dirty="0"/>
                  <a:t>Spatial Filtering</a:t>
                </a:r>
              </a:p>
              <a:p>
                <a:pPr lvl="1"/>
                <a:r>
                  <a:rPr lang="en-US" sz="2200" dirty="0"/>
                  <a:t>Knife Edge</a:t>
                </a:r>
              </a:p>
              <a:p>
                <a:pPr lvl="1"/>
                <a:r>
                  <a:rPr lang="en-US" sz="2200" dirty="0"/>
                  <a:t>Lens</a:t>
                </a:r>
              </a:p>
              <a:p>
                <a:pPr lvl="1"/>
                <a:r>
                  <a:rPr lang="en-US" sz="2200" dirty="0"/>
                  <a:t>Mirrors</a:t>
                </a:r>
              </a:p>
              <a:p>
                <a:pPr lvl="2"/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3183F2-8C2D-46A4-9758-015A490DE3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1516" y="1864587"/>
                <a:ext cx="6204984" cy="3626917"/>
              </a:xfrm>
              <a:blipFill>
                <a:blip r:embed="rId2"/>
                <a:stretch>
                  <a:fillRect t="-2185" b="-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8E05F67-608D-4E87-9932-4DE2BEEBF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25" y="4425572"/>
            <a:ext cx="4486275" cy="1725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27041E-032A-4C76-B1D1-C7221A28E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772" y="640263"/>
            <a:ext cx="2617997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1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04C9-4357-42D9-B7BE-35FC6FE6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365125"/>
            <a:ext cx="11165306" cy="643543"/>
          </a:xfrm>
        </p:spPr>
        <p:txBody>
          <a:bodyPr/>
          <a:lstStyle/>
          <a:p>
            <a:pPr algn="ctr"/>
            <a:r>
              <a:rPr lang="en-US"/>
              <a:t>Why Is It Important?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3C65D-3FBF-4B4F-927D-B041309FF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08668"/>
            <a:ext cx="4010024" cy="5168295"/>
          </a:xfrm>
        </p:spPr>
        <p:txBody>
          <a:bodyPr/>
          <a:lstStyle/>
          <a:p>
            <a:r>
              <a:rPr lang="en-US" dirty="0"/>
              <a:t>Detection and Visualization</a:t>
            </a:r>
          </a:p>
          <a:p>
            <a:pPr lvl="1"/>
            <a:r>
              <a:rPr lang="en-US" sz="2400" dirty="0"/>
              <a:t>Empirical visual evidence </a:t>
            </a:r>
          </a:p>
          <a:p>
            <a:pPr lvl="1"/>
            <a:r>
              <a:rPr lang="en-US" sz="2400" dirty="0"/>
              <a:t>Shows changes in Temperature, Pressure, and Density</a:t>
            </a:r>
          </a:p>
          <a:p>
            <a:r>
              <a:rPr lang="en-US" dirty="0"/>
              <a:t>Image Processing </a:t>
            </a:r>
          </a:p>
          <a:p>
            <a:pPr lvl="1"/>
            <a:r>
              <a:rPr lang="en-US" sz="2400" dirty="0"/>
              <a:t>Image processing generates quantifiable results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B0C11-B8B0-40CD-9EB7-ED2E206C0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753" y="1072933"/>
            <a:ext cx="8095246" cy="509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2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B3E32-3E99-4B08-8EA1-AAFFC18E5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39179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Focusing Schlieren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DED4E-B3C5-4406-BBE1-04713CC9F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1319"/>
          <a:stretch/>
        </p:blipFill>
        <p:spPr>
          <a:xfrm>
            <a:off x="20" y="10"/>
            <a:ext cx="4475130" cy="2232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BF13E9-E2FE-4361-AC62-8B02FE45B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" r="2" b="11595"/>
          <a:stretch/>
        </p:blipFill>
        <p:spPr>
          <a:xfrm>
            <a:off x="20" y="4607979"/>
            <a:ext cx="4475130" cy="2215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3D99A1-9589-47E3-ADD7-B492A806C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56" r="2" b="2"/>
          <a:stretch/>
        </p:blipFill>
        <p:spPr>
          <a:xfrm>
            <a:off x="20" y="2317079"/>
            <a:ext cx="4475130" cy="222384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5625E-4B65-46CA-90A5-9445750AB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10" y="1921384"/>
            <a:ext cx="6730276" cy="30601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Checkered Grid Display</a:t>
            </a:r>
          </a:p>
          <a:p>
            <a:pPr lvl="2">
              <a:lnSpc>
                <a:spcPct val="90000"/>
              </a:lnSpc>
            </a:pPr>
            <a:r>
              <a:rPr lang="en-US" sz="1700" dirty="0"/>
              <a:t>Grid lines are opaque and transparent</a:t>
            </a:r>
          </a:p>
          <a:p>
            <a:pPr lvl="3">
              <a:lnSpc>
                <a:spcPct val="90000"/>
              </a:lnSpc>
            </a:pPr>
            <a:r>
              <a:rPr lang="en-US" sz="1700" dirty="0"/>
              <a:t>Act as knife edge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Monochromatic Broad Light Source</a:t>
            </a:r>
          </a:p>
          <a:p>
            <a:pPr lvl="2">
              <a:lnSpc>
                <a:spcPct val="90000"/>
              </a:lnSpc>
            </a:pPr>
            <a:r>
              <a:rPr lang="en-US" sz="1700" dirty="0"/>
              <a:t>Shines behind grid toward camera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Focusing</a:t>
            </a:r>
          </a:p>
          <a:p>
            <a:pPr lvl="2">
              <a:lnSpc>
                <a:spcPct val="90000"/>
              </a:lnSpc>
            </a:pPr>
            <a:r>
              <a:rPr lang="en-US" sz="1700" dirty="0"/>
              <a:t>Camera focuses on light from grid</a:t>
            </a:r>
          </a:p>
          <a:p>
            <a:pPr lvl="3">
              <a:lnSpc>
                <a:spcPct val="90000"/>
              </a:lnSpc>
            </a:pPr>
            <a:r>
              <a:rPr lang="en-US" sz="1700" dirty="0"/>
              <a:t>Grid focusing absolves initial unwanted refractive indices 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51738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4FA10-603B-48F8-A668-6A429ADD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Schlieren Image Examples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7B8316-8379-417A-9D1D-CD27559A3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068" y="307731"/>
            <a:ext cx="2631860" cy="3997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078D61-05CE-4CCF-8FDE-138ED199D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796" y="307731"/>
            <a:ext cx="2688411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47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A202-B0DB-4A19-A06E-26A89AB5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47" y="365125"/>
            <a:ext cx="11165306" cy="7588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F3926F-E796-4D68-BB1F-022F9991C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47" y="1123951"/>
            <a:ext cx="11165306" cy="5519738"/>
          </a:xfrm>
        </p:spPr>
        <p:txBody>
          <a:bodyPr/>
          <a:lstStyle/>
          <a:p>
            <a:r>
              <a:rPr lang="en-US" dirty="0"/>
              <a:t>Schlieren Imaging</a:t>
            </a:r>
          </a:p>
          <a:p>
            <a:pPr lvl="1"/>
            <a:r>
              <a:rPr lang="en-US" dirty="0"/>
              <a:t>Method to view density changes in a fluid</a:t>
            </a:r>
          </a:p>
          <a:p>
            <a:r>
              <a:rPr lang="en-US" dirty="0"/>
              <a:t>Density Changes</a:t>
            </a:r>
          </a:p>
          <a:p>
            <a:pPr lvl="1"/>
            <a:r>
              <a:rPr lang="en-US" dirty="0"/>
              <a:t>Temperature and Pressure changes/effects</a:t>
            </a:r>
          </a:p>
          <a:p>
            <a:pPr lvl="1"/>
            <a:r>
              <a:rPr lang="en-US" dirty="0"/>
              <a:t>Refractive Indices</a:t>
            </a:r>
          </a:p>
          <a:p>
            <a:pPr lvl="2"/>
            <a:r>
              <a:rPr lang="en-US" dirty="0"/>
              <a:t>Different light wave velocities in separate mediums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66AFD4-FCAD-4F3F-BD06-A853F9D43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24" y="4238548"/>
            <a:ext cx="2695951" cy="1105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2DAABB-EDD7-4EFA-8F75-105DACEA4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38" y="3725931"/>
            <a:ext cx="2562324" cy="2130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5D5223-7E27-4655-AAE6-FC5B1CC40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976" y="3361563"/>
            <a:ext cx="1847296" cy="28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19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y of Arizona">
      <a:dk1>
        <a:srgbClr val="0C234B"/>
      </a:dk1>
      <a:lt1>
        <a:srgbClr val="FFFFFF"/>
      </a:lt1>
      <a:dk2>
        <a:srgbClr val="AB0520"/>
      </a:dk2>
      <a:lt2>
        <a:srgbClr val="F4EDE5"/>
      </a:lt2>
      <a:accent1>
        <a:srgbClr val="E2E9EB"/>
      </a:accent1>
      <a:accent2>
        <a:srgbClr val="70B865"/>
      </a:accent2>
      <a:accent3>
        <a:srgbClr val="007D84"/>
      </a:accent3>
      <a:accent4>
        <a:srgbClr val="9EABAE"/>
      </a:accent4>
      <a:accent5>
        <a:srgbClr val="A95C42"/>
      </a:accent5>
      <a:accent6>
        <a:srgbClr val="000000"/>
      </a:accent6>
      <a:hlink>
        <a:srgbClr val="007D84"/>
      </a:hlink>
      <a:folHlink>
        <a:srgbClr val="70B86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BLST.potx" id="{9632BD8F-8041-4D21-8358-6323A41CDDAB}" vid="{8181A0E2-24E8-49DC-814F-01BD2405E4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260</Words>
  <Application>Microsoft Office PowerPoint</Application>
  <PresentationFormat>Widescreen</PresentationFormat>
  <Paragraphs>63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Cambria Math</vt:lpstr>
      <vt:lpstr>Office Theme</vt:lpstr>
      <vt:lpstr>Schlieren Optical Visualization</vt:lpstr>
      <vt:lpstr>University of Arizona BLST</vt:lpstr>
      <vt:lpstr>What is Schlieren?</vt:lpstr>
      <vt:lpstr>How Schlieren Works</vt:lpstr>
      <vt:lpstr>Why Is It Important?</vt:lpstr>
      <vt:lpstr>Focusing Schlieren</vt:lpstr>
      <vt:lpstr>Schlieren Image Examples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Setup and Implementation of Schlieren Optical Visualization</dc:title>
  <dc:creator>vepadilla</dc:creator>
  <cp:lastModifiedBy>vepadilla</cp:lastModifiedBy>
  <cp:revision>6</cp:revision>
  <dcterms:created xsi:type="dcterms:W3CDTF">2019-04-04T11:33:51Z</dcterms:created>
  <dcterms:modified xsi:type="dcterms:W3CDTF">2019-04-04T12:02:29Z</dcterms:modified>
</cp:coreProperties>
</file>